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98" r:id="rId20"/>
    <p:sldId id="288" r:id="rId21"/>
    <p:sldId id="279" r:id="rId22"/>
    <p:sldId id="280" r:id="rId23"/>
    <p:sldId id="281" r:id="rId24"/>
    <p:sldId id="289" r:id="rId25"/>
    <p:sldId id="283" r:id="rId26"/>
    <p:sldId id="282" r:id="rId27"/>
    <p:sldId id="294" r:id="rId28"/>
    <p:sldId id="295" r:id="rId29"/>
    <p:sldId id="278" r:id="rId30"/>
    <p:sldId id="291" r:id="rId31"/>
    <p:sldId id="292" r:id="rId32"/>
    <p:sldId id="293" r:id="rId33"/>
    <p:sldId id="296" r:id="rId34"/>
    <p:sldId id="297" r:id="rId35"/>
    <p:sldId id="273" r:id="rId36"/>
    <p:sldId id="302" r:id="rId37"/>
    <p:sldId id="303" r:id="rId38"/>
    <p:sldId id="304" r:id="rId39"/>
    <p:sldId id="305" r:id="rId40"/>
    <p:sldId id="306" r:id="rId41"/>
    <p:sldId id="307" r:id="rId42"/>
    <p:sldId id="309" r:id="rId43"/>
    <p:sldId id="27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88251" autoAdjust="0"/>
  </p:normalViewPr>
  <p:slideViewPr>
    <p:cSldViewPr snapToGrid="0">
      <p:cViewPr varScale="1">
        <p:scale>
          <a:sx n="50" d="100"/>
          <a:sy n="50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3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7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043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2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26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1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1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5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8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1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4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4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4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8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9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69404" y="1279217"/>
            <a:ext cx="8915399" cy="9144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 Failure of Material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8" name="Picture 4" descr="Image result for nit trichy logo">
            <a:extLst>
              <a:ext uri="{FF2B5EF4-FFF2-40B4-BE49-F238E27FC236}">
                <a16:creationId xmlns:a16="http://schemas.microsoft.com/office/drawing/2014/main" id="{71CAF973-82DF-DA4B-B01F-75C42EFE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8" y="13018"/>
            <a:ext cx="2095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4B07FA-369C-294F-AEFE-B0C3CE2C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96286" y="2266350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A48205-729F-E349-8553-0612C47D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33711" y="1225340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>
            <a:extLst>
              <a:ext uri="{FF2B5EF4-FFF2-40B4-BE49-F238E27FC236}">
                <a16:creationId xmlns:a16="http://schemas.microsoft.com/office/drawing/2014/main" id="{576C2868-B4CA-EE48-9C56-961C83B99294}"/>
              </a:ext>
            </a:extLst>
          </p:cNvPr>
          <p:cNvSpPr txBox="1">
            <a:spLocks/>
          </p:cNvSpPr>
          <p:nvPr/>
        </p:nvSpPr>
        <p:spPr>
          <a:xfrm>
            <a:off x="3276601" y="5627100"/>
            <a:ext cx="8915399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3500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Lectures in Fracture Mechanics</a:t>
            </a:r>
            <a:endParaRPr lang="en-US" sz="2900" b="1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900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National Institute of Technology Tiruchirappalli</a:t>
            </a:r>
            <a:endParaRPr lang="en-IN" sz="2900" b="1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1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703" y="1477108"/>
            <a:ext cx="11621729" cy="52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4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184"/>
          <a:stretch/>
        </p:blipFill>
        <p:spPr>
          <a:xfrm>
            <a:off x="525181" y="1280161"/>
            <a:ext cx="11260988" cy="53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0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58" t="2220" r="20769" b="2799"/>
          <a:stretch/>
        </p:blipFill>
        <p:spPr>
          <a:xfrm>
            <a:off x="2799471" y="225083"/>
            <a:ext cx="5219114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60" y="618519"/>
            <a:ext cx="10364451" cy="64984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S-N Curve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551" y="1474839"/>
            <a:ext cx="10659906" cy="5383161"/>
          </a:xfrm>
        </p:spPr>
        <p:txBody>
          <a:bodyPr>
            <a:normAutofit/>
          </a:bodyPr>
          <a:lstStyle/>
          <a:p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reversed stressed condition is the worst fatigue condition because it is having stress ratio R = -1. </a:t>
            </a:r>
          </a:p>
          <a:p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fatigue test is conducted to determine failure stress under this condition.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Fatigue test machine an empirical relation is determined between applied stress (peak value of the fluctuating load) and number of cycles N required to cause the failure.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is generally known as S-N curve.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higher stress, of course, the component has a shorter fatigue life.</a:t>
            </a:r>
          </a:p>
        </p:txBody>
      </p:sp>
    </p:spTree>
    <p:extLst>
      <p:ext uri="{BB962C8B-B14F-4D97-AF65-F5344CB8AC3E}">
        <p14:creationId xmlns:p14="http://schemas.microsoft.com/office/powerpoint/2010/main" val="318887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24" y="540640"/>
            <a:ext cx="10364451" cy="812076"/>
          </a:xfrm>
        </p:spPr>
        <p:txBody>
          <a:bodyPr/>
          <a:lstStyle/>
          <a:p>
            <a:r>
              <a:rPr lang="en-US" b="1" dirty="0"/>
              <a:t>S-N curve for steel with endurance limit</a:t>
            </a:r>
            <a:endParaRPr lang="en-IN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31" y="1352716"/>
            <a:ext cx="7226708" cy="550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9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121024"/>
            <a:ext cx="11143129" cy="7973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S-N curve for non ferrous metals with no endurance limit</a:t>
            </a:r>
            <a:endParaRPr lang="en-IN" b="1" dirty="0"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25"/>
          <a:stretch/>
        </p:blipFill>
        <p:spPr>
          <a:xfrm>
            <a:off x="1941343" y="712695"/>
            <a:ext cx="6718722" cy="61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8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384" y="145216"/>
            <a:ext cx="10363826" cy="5766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Endurance limit: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defined as the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of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reversed bending stress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 material can withstand for an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infinite no of cycles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 fatigue failure.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steel, it is found that below the endurance limit the material does not fail. However, distinct endurance limit is not observed for nonferrous metals.</a:t>
            </a:r>
          </a:p>
          <a:p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practice-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steel component such that the critical stress does not exceed endurance limit.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nonferrous metals, conventional design approach has been  used to determine allowable stress </a:t>
            </a:r>
            <a:r>
              <a:rPr lang="en-IN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סa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reasonable number of cycles, say 10</a:t>
            </a:r>
            <a:r>
              <a:rPr lang="en-IN" sz="2400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cycles.</a:t>
            </a:r>
          </a:p>
          <a:p>
            <a:pPr marL="0" indent="0">
              <a:buNone/>
            </a:pPr>
            <a:endParaRPr lang="en-IN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4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239" y="618517"/>
            <a:ext cx="10364451" cy="767831"/>
          </a:xfrm>
        </p:spPr>
        <p:txBody>
          <a:bodyPr/>
          <a:lstStyle/>
          <a:p>
            <a:r>
              <a:rPr lang="en-US" b="1" dirty="0">
                <a:latin typeface="Book Antiqua" panose="02040602050305030304" pitchFamily="18" charset="0"/>
              </a:rPr>
              <a:t>Limitations of s-n curve</a:t>
            </a:r>
            <a:endParaRPr lang="en-IN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32" y="1386348"/>
            <a:ext cx="11356258" cy="5353665"/>
          </a:xfrm>
        </p:spPr>
        <p:txBody>
          <a:bodyPr>
            <a:normAutofit/>
          </a:bodyPr>
          <a:lstStyle/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S-N curve adopts a black-box approach and it does not explore the mechanisms of failure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does not even distinguish between initiation life and propagation life.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overall fatigue life is taken into account.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consideration of the specimen size.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 the data on an S-N curve has a large scatter suggesting that the formulation needs to be more rigorous.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component, designed on the basis of endurance limit, may still fail during its use.</a:t>
            </a:r>
          </a:p>
          <a:p>
            <a:pPr marL="0" indent="0">
              <a:buNone/>
            </a:pPr>
            <a:endParaRPr lang="en-IN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1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 txBox="1">
            <a:spLocks/>
          </p:cNvSpPr>
          <p:nvPr/>
        </p:nvSpPr>
        <p:spPr>
          <a:xfrm>
            <a:off x="1509531" y="1668408"/>
            <a:ext cx="10921284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FATIGUE CRACK PROPAGATION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Picture 4" descr="Image result for nit trichy logo">
            <a:extLst>
              <a:ext uri="{FF2B5EF4-FFF2-40B4-BE49-F238E27FC236}">
                <a16:creationId xmlns:a16="http://schemas.microsoft.com/office/drawing/2014/main" id="{196522F4-5875-3C4F-BDF3-FBFC48241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4" y="13018"/>
            <a:ext cx="2095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67C1E7-4145-E946-BD52-1823361D5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25947" y="2421096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83E8D6-E350-1242-A329-5186400BB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78965" y="1380086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212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4137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latin typeface="Book Antiqua" charset="0"/>
                <a:ea typeface="Book Antiqua" charset="0"/>
                <a:cs typeface="Book Antiqua" charset="0"/>
              </a:rPr>
              <a:t>INTRODUCTION</a:t>
            </a:r>
          </a:p>
          <a:p>
            <a:pPr algn="ctr"/>
            <a:endParaRPr lang="en-US" sz="3400" b="1" dirty="0"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r>
              <a:rPr lang="en-US" sz="3400" u="sng" dirty="0">
                <a:latin typeface="Book Antiqua" charset="0"/>
                <a:ea typeface="Book Antiqua" charset="0"/>
                <a:cs typeface="Book Antiqua" charset="0"/>
              </a:rPr>
              <a:t>FATIGUE FAILURE</a:t>
            </a:r>
            <a:endParaRPr lang="en-US" sz="3400" dirty="0">
              <a:latin typeface="Book Antiqua" charset="0"/>
              <a:ea typeface="Book Antiqua" charset="0"/>
              <a:cs typeface="Book Antiqua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1113528" y="1576718"/>
            <a:ext cx="10849872" cy="62786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Book Antiqua" charset="0"/>
                <a:ea typeface="Book Antiqua" charset="0"/>
                <a:cs typeface="Book Antiqua" charset="0"/>
              </a:rPr>
              <a:t>Failure that occurs under fluctuating/cyclic  loads–Fatigue.</a:t>
            </a:r>
          </a:p>
          <a:p>
            <a:endParaRPr lang="en-GB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Book Antiqua" charset="0"/>
                <a:ea typeface="Book Antiqua" charset="0"/>
                <a:cs typeface="Book Antiqua" charset="0"/>
              </a:rPr>
              <a:t>Fatigue occurs at stresses that are considerably smaller than yield/tensile stress of the material.</a:t>
            </a:r>
          </a:p>
          <a:p>
            <a:endParaRPr lang="en-GB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Book Antiqua" charset="0"/>
                <a:ea typeface="Book Antiqua" charset="0"/>
                <a:cs typeface="Book Antiqua" charset="0"/>
              </a:rPr>
              <a:t>Fatigue failures occur in both metallic and non-metallic materials, and are responsible for a large fraction of identifiable service failures of metals.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It is estimated that fatigue accounts for ~90% of all service failures due to mechanical causes</a:t>
            </a:r>
            <a:endParaRPr lang="en-GB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>
                <a:latin typeface="Book Antiqua" charset="0"/>
                <a:ea typeface="Book Antiqua" charset="0"/>
                <a:cs typeface="Book Antiqua" charset="0"/>
              </a:rPr>
              <a:t>Crack growth is a slow process where as fracture is an ultra fast process</a:t>
            </a:r>
            <a:endParaRPr lang="en-GB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2400" b="1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9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11" y="215105"/>
            <a:ext cx="10364451" cy="1029979"/>
          </a:xfrm>
        </p:spPr>
        <p:txBody>
          <a:bodyPr/>
          <a:lstStyle/>
          <a:p>
            <a:r>
              <a:rPr lang="en-US" b="1" dirty="0">
                <a:latin typeface="Book Antiqua" panose="02040602050305030304" pitchFamily="18" charset="0"/>
              </a:rPr>
              <a:t>Introduction to fatigue failure</a:t>
            </a:r>
            <a:r>
              <a:rPr lang="en-IN" b="1" dirty="0">
                <a:latin typeface="Book Antiqua" panose="02040602050305030304" pitchFamily="18" charset="0"/>
              </a:rPr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648496"/>
            <a:ext cx="10363826" cy="4142703"/>
          </a:xfrm>
        </p:spPr>
        <p:txBody>
          <a:bodyPr>
            <a:normAutofit/>
          </a:bodyPr>
          <a:lstStyle/>
          <a:p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ting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IN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real life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real life conditions, the component is subjected to several harsh conditions.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Fluctuating loads, known as fatigue loads.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effect of stresses and a corrosive environment.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abundant materials like water or its vapours, various salts, oils, edible items are known to cause the growth of subcritical cracks to their critical length.</a:t>
            </a:r>
          </a:p>
        </p:txBody>
      </p:sp>
    </p:spTree>
    <p:extLst>
      <p:ext uri="{BB962C8B-B14F-4D97-AF65-F5344CB8AC3E}">
        <p14:creationId xmlns:p14="http://schemas.microsoft.com/office/powerpoint/2010/main" val="156145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96"/>
            <a:ext cx="11147474" cy="6314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FACTORS AFFECTING FATIGUE FAILURE</a:t>
            </a:r>
          </a:p>
          <a:p>
            <a:pPr marL="0" indent="0">
              <a:buNone/>
            </a:pPr>
            <a:endParaRPr lang="en-US" altLang="en-US" sz="2400" u="sng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Three factors play an important role in fatigue failure: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400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    (</a:t>
            </a:r>
            <a:r>
              <a:rPr lang="en-US" altLang="en-US" sz="2400" dirty="0" err="1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) Value of tensile stress (maximum): </a:t>
            </a:r>
            <a:r>
              <a:rPr lang="en-US" altLang="en-US" sz="24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Sufficiently high maximum tensile stress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spcAft>
                <a:spcPct val="10000"/>
              </a:spcAft>
              <a:buClr>
                <a:srgbClr val="FF0000"/>
              </a:buClr>
              <a:buNone/>
            </a:pPr>
            <a:r>
              <a:rPr lang="en-US" altLang="en-US" sz="24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    (ii) Magnitude of variation in stress: </a:t>
            </a:r>
            <a:r>
              <a:rPr lang="en-US" altLang="en-US" sz="24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Large variation/fluctuation in stress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spcAft>
                <a:spcPct val="10000"/>
              </a:spcAft>
              <a:buClr>
                <a:srgbClr val="FF0000"/>
              </a:buClr>
              <a:buNone/>
            </a:pPr>
            <a:r>
              <a:rPr lang="en-US" altLang="en-US" sz="24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    (iii) Number of cycles: </a:t>
            </a:r>
            <a:r>
              <a:rPr lang="en-US" altLang="en-US" sz="24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Sufficiently large number of stress cycles</a:t>
            </a:r>
          </a:p>
          <a:p>
            <a:pPr marL="0" indent="0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Clr>
                <a:srgbClr val="FF0000"/>
              </a:buClr>
              <a:buNone/>
            </a:pPr>
            <a:endParaRPr lang="en-US" altLang="en-US" sz="2400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  <a:sym typeface="Symbol" panose="05050102010706020507" pitchFamily="18" charset="2"/>
            </a:endParaRP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Geometrical (specimen geometry) and microstructural aspects also play an important role in determining fatigue life (and failure). Stress concentrators from both these sources have a deleterious effect.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altLang="en-US" sz="2400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  <a:sym typeface="Symbol" panose="05050102010706020507" pitchFamily="18" charset="2"/>
            </a:endParaRP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Residual stress and c</a:t>
            </a:r>
            <a:r>
              <a:rPr lang="en-US" altLang="en-US" sz="24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Wingdings" panose="05000000000000000000" pitchFamily="2" charset="2"/>
              </a:rPr>
              <a:t>orrosive environment can have a deleterious interplay with fatigue.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400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2400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68992" y="507412"/>
            <a:ext cx="4323008" cy="3610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71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AC0C949-7A02-4C95-8017-D82E7E71C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4"/>
              <p:cNvSpPr txBox="1">
                <a:spLocks/>
              </p:cNvSpPr>
              <p:nvPr/>
            </p:nvSpPr>
            <p:spPr>
              <a:xfrm>
                <a:off x="1167617" y="188473"/>
                <a:ext cx="10896045" cy="6858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IN" sz="2400" b="1" dirty="0">
                    <a:ea typeface="Book Antiqua" charset="0"/>
                    <a:cs typeface="Book Antiqua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dirty="0" smtClean="0">
                        <a:latin typeface="Book Antiqua" charset="0"/>
                        <a:ea typeface="Book Antiqua" charset="0"/>
                        <a:cs typeface="Book Antiqua" charset="0"/>
                      </a:rPr>
                      <m:t>               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</a:rPr>
                          <m:t>𝑑𝑎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</a:rPr>
                          <m:t>𝑑𝑁</m:t>
                        </m:r>
                      </m:den>
                    </m:f>
                    <m:r>
                      <a:rPr lang="en-IN" sz="2400" i="1" smtClean="0">
                        <a:latin typeface="Cambria Math" panose="02040503050406030204" pitchFamily="18" charset="0"/>
                        <a:ea typeface="Book Antiqua" charset="0"/>
                        <a:cs typeface="Book Antiqua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Book Antiqua" charset="0"/>
                        <a:cs typeface="Book Antiqua" charset="0"/>
                      </a:rPr>
                      <m:t>𝐶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Book Antiqua" charset="0"/>
                        <a:cs typeface="Book Antiqua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Book Antiqua" charset="0"/>
                        <a:cs typeface="Book Antiqua" charset="0"/>
                      </a:rPr>
                      <m:t>Δ</m:t>
                    </m:r>
                    <m:sSup>
                      <m:sSupPr>
                        <m:ctrlPr>
                          <a:rPr lang="en-IN" sz="2400" i="1" smtClean="0"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</a:rPr>
                          <m:t>𝐾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</a:rPr>
                          <m:t>)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</a:rPr>
                          <m:t>𝑚</m:t>
                        </m:r>
                      </m:sup>
                    </m:sSup>
                  </m:oMath>
                </a14:m>
                <a:endParaRPr lang="en-IN" sz="2400" dirty="0">
                  <a:latin typeface="Book Antiqua" charset="0"/>
                  <a:ea typeface="Book Antiqua" charset="0"/>
                  <a:cs typeface="Book Antiqua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IN" sz="2400" i="1" dirty="0">
                    <a:latin typeface="Book Antiqua" charset="0"/>
                    <a:ea typeface="Book Antiqua" charset="0"/>
                    <a:cs typeface="Book Antiqua" charset="0"/>
                  </a:rPr>
                  <a:t>		a = crack length, N = number of cycles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IN" sz="2400" i="1" dirty="0">
                    <a:latin typeface="Book Antiqua" charset="0"/>
                    <a:ea typeface="Book Antiqua" charset="0"/>
                    <a:cs typeface="Book Antiqua" charset="0"/>
                  </a:rPr>
                  <a:t>		</a:t>
                </a:r>
                <a:r>
                  <a:rPr lang="el-GR" sz="2400" i="1" dirty="0">
                    <a:latin typeface="Book Antiqua" charset="0"/>
                    <a:ea typeface="Book Antiqua" charset="0"/>
                    <a:cs typeface="Book Antiqua" charset="0"/>
                  </a:rPr>
                  <a:t>Δ</a:t>
                </a:r>
                <a:r>
                  <a:rPr lang="en-IN" sz="2400" i="1" dirty="0">
                    <a:latin typeface="Book Antiqua" charset="0"/>
                    <a:ea typeface="Book Antiqua" charset="0"/>
                    <a:cs typeface="Book Antiqua" charset="0"/>
                  </a:rPr>
                  <a:t>K = stress intensity factor = </a:t>
                </a:r>
                <a:r>
                  <a:rPr lang="en-IN" sz="2400" i="1" dirty="0" err="1">
                    <a:latin typeface="Book Antiqua" charset="0"/>
                    <a:ea typeface="Book Antiqua" charset="0"/>
                    <a:cs typeface="Book Antiqua" charset="0"/>
                  </a:rPr>
                  <a:t>K</a:t>
                </a:r>
                <a:r>
                  <a:rPr lang="en-IN" sz="2400" i="1" baseline="-25000" dirty="0" err="1">
                    <a:latin typeface="Book Antiqua" charset="0"/>
                    <a:ea typeface="Book Antiqua" charset="0"/>
                    <a:cs typeface="Book Antiqua" charset="0"/>
                  </a:rPr>
                  <a:t>max</a:t>
                </a:r>
                <a:r>
                  <a:rPr lang="en-IN" sz="2400" i="1" dirty="0">
                    <a:latin typeface="Book Antiqua" charset="0"/>
                    <a:ea typeface="Book Antiqua" charset="0"/>
                    <a:cs typeface="Book Antiqua" charset="0"/>
                  </a:rPr>
                  <a:t> – </a:t>
                </a:r>
                <a:r>
                  <a:rPr lang="en-IN" sz="2400" i="1" dirty="0" err="1">
                    <a:latin typeface="Book Antiqua" charset="0"/>
                    <a:ea typeface="Book Antiqua" charset="0"/>
                    <a:cs typeface="Book Antiqua" charset="0"/>
                  </a:rPr>
                  <a:t>K</a:t>
                </a:r>
                <a:r>
                  <a:rPr lang="en-IN" sz="2400" i="1" baseline="-25000" dirty="0" err="1">
                    <a:latin typeface="Book Antiqua" charset="0"/>
                    <a:ea typeface="Book Antiqua" charset="0"/>
                    <a:cs typeface="Book Antiqua" charset="0"/>
                  </a:rPr>
                  <a:t>min</a:t>
                </a:r>
                <a:r>
                  <a:rPr lang="en-IN" sz="2400" i="1" dirty="0">
                    <a:latin typeface="Book Antiqua" charset="0"/>
                    <a:ea typeface="Book Antiqua" charset="0"/>
                    <a:cs typeface="Book Antiqua" charset="0"/>
                  </a:rPr>
                  <a:t> = </a:t>
                </a:r>
                <a:r>
                  <a:rPr lang="el-GR" sz="2400" i="1" dirty="0">
                    <a:latin typeface="Book Antiqua" charset="0"/>
                    <a:ea typeface="Book Antiqua" charset="0"/>
                    <a:cs typeface="Book Antiqua" charset="0"/>
                  </a:rPr>
                  <a:t>Δ</a:t>
                </a:r>
                <a:r>
                  <a:rPr lang="en-IN" sz="2400" i="1" dirty="0">
                    <a:latin typeface="Book Antiqua" charset="0"/>
                    <a:ea typeface="Book Antiqua" charset="0"/>
                    <a:cs typeface="Book Antiqua" charset="0"/>
                  </a:rPr>
                  <a:t>K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IN" sz="2400" i="1" dirty="0">
                    <a:latin typeface="Book Antiqua" charset="0"/>
                    <a:ea typeface="Book Antiqua" charset="0"/>
                    <a:cs typeface="Book Antiqua" charset="0"/>
                  </a:rPr>
                  <a:t>		</a:t>
                </a:r>
                <a:r>
                  <a:rPr lang="en-IN" sz="2400" i="1" dirty="0" err="1">
                    <a:latin typeface="Book Antiqua" charset="0"/>
                    <a:ea typeface="Book Antiqua" charset="0"/>
                    <a:cs typeface="Book Antiqua" charset="0"/>
                  </a:rPr>
                  <a:t>K</a:t>
                </a:r>
                <a:r>
                  <a:rPr lang="en-IN" sz="2400" i="1" baseline="-25000" dirty="0" err="1">
                    <a:latin typeface="Book Antiqua" charset="0"/>
                    <a:ea typeface="Book Antiqua" charset="0"/>
                    <a:cs typeface="Book Antiqua" charset="0"/>
                  </a:rPr>
                  <a:t>max</a:t>
                </a:r>
                <a:r>
                  <a:rPr lang="en-IN" sz="2400" i="1" dirty="0">
                    <a:latin typeface="Book Antiqua" charset="0"/>
                    <a:ea typeface="Book Antiqua" charset="0"/>
                    <a:cs typeface="Book Antiqua" charset="0"/>
                  </a:rPr>
                  <a:t>  corresponds to </a:t>
                </a:r>
                <a:r>
                  <a:rPr lang="en-US" altLang="en-US" sz="2400" dirty="0">
                    <a:latin typeface="Book Antiqua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</a:t>
                </a:r>
                <a:r>
                  <a:rPr lang="en-US" altLang="en-US" sz="2400" baseline="-25000" dirty="0">
                    <a:latin typeface="Book Antiqua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max.</a:t>
                </a:r>
                <a:r>
                  <a:rPr lang="en-US" altLang="en-US" sz="2400" dirty="0">
                    <a:latin typeface="Book Antiqua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 &amp; </a:t>
                </a:r>
                <a:r>
                  <a:rPr lang="en-IN" sz="2400" i="1" dirty="0">
                    <a:latin typeface="Book Antiqua" charset="0"/>
                    <a:ea typeface="Book Antiqua" charset="0"/>
                    <a:cs typeface="Book Antiqua" charset="0"/>
                  </a:rPr>
                  <a:t>K</a:t>
                </a:r>
                <a:r>
                  <a:rPr lang="en-US" sz="2400" i="1" baseline="-25000" dirty="0">
                    <a:latin typeface="Book Antiqua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min</a:t>
                </a:r>
                <a:r>
                  <a:rPr lang="en-US" sz="2400" i="1" dirty="0">
                    <a:latin typeface="Book Antiqua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 corresponds to </a:t>
                </a:r>
                <a:r>
                  <a:rPr lang="en-US" altLang="en-US" sz="2400" dirty="0">
                    <a:latin typeface="Book Antiqua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</a:t>
                </a:r>
                <a:r>
                  <a:rPr lang="en-US" altLang="en-US" sz="2400" baseline="-25000" dirty="0">
                    <a:latin typeface="Book Antiqua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min</a:t>
                </a:r>
                <a:endParaRPr lang="en-IN" sz="2400" i="1" dirty="0">
                  <a:latin typeface="Book Antiqua" charset="0"/>
                  <a:ea typeface="Book Antiqua" charset="0"/>
                  <a:cs typeface="Book Antiqua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IN" sz="2400" i="1" dirty="0">
                    <a:latin typeface="Book Antiqua" charset="0"/>
                    <a:ea typeface="Book Antiqua" charset="0"/>
                    <a:cs typeface="Book Antiqua" charset="0"/>
                  </a:rPr>
                  <a:t>		C and m are material constant determined from material testing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IN" sz="2400" dirty="0">
                    <a:latin typeface="Book Antiqua" charset="0"/>
                    <a:ea typeface="Book Antiqua" charset="0"/>
                    <a:cs typeface="Book Antiqua" charset="0"/>
                  </a:rPr>
                  <a:t>Paris' law (also known as the Paris-Erdogan law) relates the stress intensity factor range to sub-critical crack growth under a fatigue stress.</a:t>
                </a:r>
                <a:endParaRPr lang="en-IN" sz="2400" i="1" dirty="0">
                  <a:latin typeface="Book Antiqua" charset="0"/>
                  <a:ea typeface="Book Antiqua" charset="0"/>
                  <a:cs typeface="Book Antiqua" charset="0"/>
                </a:endParaRP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IN" sz="2400" dirty="0">
                    <a:latin typeface="Book Antiqua" charset="0"/>
                    <a:ea typeface="Book Antiqua" charset="0"/>
                    <a:cs typeface="Book Antiqua" charset="0"/>
                  </a:rPr>
                  <a:t>Important step in modelling crack growth by fracture mechanics.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IN" sz="2400" dirty="0">
                    <a:latin typeface="Book Antiqua" charset="0"/>
                    <a:ea typeface="Book Antiqua" charset="0"/>
                    <a:cs typeface="Book Antiqua" charset="0"/>
                  </a:rPr>
                  <a:t>The approach is purely empirical but quite simple to model a complex phenomena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IN" sz="2400" dirty="0">
                    <a:latin typeface="Book Antiqua" charset="0"/>
                    <a:ea typeface="Book Antiqua" charset="0"/>
                    <a:cs typeface="Book Antiqua" charset="0"/>
                  </a:rPr>
                  <a:t>Role of environment was not considered and this enabled PARIS to arrive at a simple empirical relation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IN" sz="2400" dirty="0">
                    <a:latin typeface="Book Antiqua" charset="0"/>
                    <a:ea typeface="Book Antiqua" charset="0"/>
                    <a:cs typeface="Book Antiqua" charset="0"/>
                  </a:rPr>
                  <a:t>Corrections are incorporated to this to model the role of environment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IN" sz="2400" dirty="0">
                  <a:latin typeface="Book Antiqua" charset="0"/>
                  <a:ea typeface="Book Antiqua" charset="0"/>
                  <a:cs typeface="Book Antiqua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GB" sz="2400" u="sng" dirty="0">
                  <a:latin typeface="Book Antiqua" charset="0"/>
                  <a:ea typeface="Book Antiqua" charset="0"/>
                  <a:cs typeface="Book Antiqua" charset="0"/>
                </a:endParaRPr>
              </a:p>
            </p:txBody>
          </p:sp>
        </mc:Choice>
        <mc:Fallback xmlns="">
          <p:sp>
            <p:nvSpPr>
              <p:cNvPr id="1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17" y="188473"/>
                <a:ext cx="10896045" cy="6858000"/>
              </a:xfrm>
              <a:prstGeom prst="rect">
                <a:avLst/>
              </a:prstGeom>
              <a:blipFill>
                <a:blip r:embed="rId2"/>
                <a:stretch>
                  <a:fillRect l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 \frac{{\rm d}a}{{\rm d}N} = C \Delta K^m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DBF840-98DD-F141-A55C-F4522349CD00}"/>
              </a:ext>
            </a:extLst>
          </p:cNvPr>
          <p:cNvSpPr/>
          <p:nvPr/>
        </p:nvSpPr>
        <p:spPr>
          <a:xfrm>
            <a:off x="1419107" y="140139"/>
            <a:ext cx="18178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PARIS Law</a:t>
            </a:r>
          </a:p>
        </p:txBody>
      </p:sp>
    </p:spTree>
    <p:extLst>
      <p:ext uri="{BB962C8B-B14F-4D97-AF65-F5344CB8AC3E}">
        <p14:creationId xmlns:p14="http://schemas.microsoft.com/office/powerpoint/2010/main" val="488365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166BC32C-2E11-43D3-963B-9766918E0F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6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6859" y="41646"/>
            <a:ext cx="32086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SIGMOIDAL CURVE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0727" y="737895"/>
            <a:ext cx="1042308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altLang="en-US" sz="2300" dirty="0"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Once the crack nucleates (stage I), the relevant parameter characterizing the mechanical behavior of the material is the stress intensity factor and not the stress (alone).</a:t>
            </a:r>
            <a:endParaRPr lang="en-IN" sz="2300" dirty="0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00" y="1582352"/>
            <a:ext cx="5406100" cy="49028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1DBB7D-7DF9-3341-97E0-182309F49CD6}"/>
              </a:ext>
            </a:extLst>
          </p:cNvPr>
          <p:cNvSpPr/>
          <p:nvPr/>
        </p:nvSpPr>
        <p:spPr>
          <a:xfrm>
            <a:off x="747821" y="1884976"/>
            <a:ext cx="585988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altLang="en-US" sz="2300" dirty="0"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So a logical plot should be between da/</a:t>
            </a:r>
            <a:r>
              <a:rPr lang="en-US" altLang="en-US" sz="2300" dirty="0" err="1"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dN</a:t>
            </a:r>
            <a:r>
              <a:rPr lang="en-US" altLang="en-US" sz="2300" dirty="0"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 and the range of stress intensity factors (K) experienced by the specimen.</a:t>
            </a:r>
            <a:endParaRPr lang="en-GB" sz="2300" dirty="0"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N" sz="2300" dirty="0"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The shape of the crack growth rate curve from crack initiation to catastrophic failure is a </a:t>
            </a:r>
            <a:r>
              <a:rPr lang="en-IN" sz="2300" u="sng" dirty="0">
                <a:latin typeface="Book Antiqua" charset="0"/>
                <a:ea typeface="Book Antiqua" charset="0"/>
                <a:cs typeface="Book Antiqua" charset="0"/>
              </a:rPr>
              <a:t>sigmoidal curve.</a:t>
            </a:r>
          </a:p>
          <a:p>
            <a:pPr algn="just"/>
            <a:endParaRPr lang="en-IN" sz="2300" dirty="0">
              <a:latin typeface="Book Antiqua" charset="0"/>
              <a:ea typeface="Book Antiqua" charset="0"/>
              <a:cs typeface="Book Antiqua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From the graph three important stages of fatigue can be identified.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B4294-4162-E14B-A196-B53E6245F608}"/>
              </a:ext>
            </a:extLst>
          </p:cNvPr>
          <p:cNvSpPr/>
          <p:nvPr/>
        </p:nvSpPr>
        <p:spPr>
          <a:xfrm>
            <a:off x="1680690" y="5715725"/>
            <a:ext cx="4927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IN" sz="2400" dirty="0">
                <a:latin typeface="Book Antiqua" charset="0"/>
                <a:ea typeface="Book Antiqua" charset="0"/>
                <a:cs typeface="Book Antiqua" charset="0"/>
              </a:rPr>
              <a:t>Stage 1 – Crack initiation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2400" dirty="0">
                <a:latin typeface="Book Antiqua" charset="0"/>
                <a:ea typeface="Book Antiqua" charset="0"/>
                <a:cs typeface="Book Antiqua" charset="0"/>
              </a:rPr>
              <a:t>Stage 2 – Crack propagation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2400" dirty="0">
                <a:latin typeface="Book Antiqua" charset="0"/>
                <a:ea typeface="Book Antiqua" charset="0"/>
                <a:cs typeface="Book Antiqua" charset="0"/>
              </a:rPr>
              <a:t>Stage 3 – Catastrophic failure</a:t>
            </a:r>
          </a:p>
        </p:txBody>
      </p:sp>
    </p:spTree>
    <p:extLst>
      <p:ext uri="{BB962C8B-B14F-4D97-AF65-F5344CB8AC3E}">
        <p14:creationId xmlns:p14="http://schemas.microsoft.com/office/powerpoint/2010/main" val="1356541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D33B6BF4-2C08-4464-A4ED-A7F5F991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analysis slide 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9206" y="502254"/>
            <a:ext cx="11802794" cy="643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2300" dirty="0">
                <a:latin typeface="Book Antiqua" charset="0"/>
                <a:ea typeface="Book Antiqua" charset="0"/>
                <a:cs typeface="Book Antiqua" charset="0"/>
                <a:sym typeface="Wingdings" panose="05000000000000000000" pitchFamily="2" charset="2"/>
              </a:rPr>
              <a:t>Mostly occurs at surfaces or sometimes at internal interfaces. I</a:t>
            </a: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n structural components, crack initiation observed to occur at the tip of an existing defect, a slit, at some point of a free surface, a void or an inclusion.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2300" dirty="0">
                <a:latin typeface="Book Antiqua" charset="0"/>
                <a:ea typeface="Book Antiqua" charset="0"/>
                <a:cs typeface="Book Antiqua" charset="0"/>
                <a:sym typeface="Wingdings" panose="05000000000000000000" pitchFamily="2" charset="2"/>
              </a:rPr>
              <a:t>It may take place within about 10% of the total life of the component </a:t>
            </a:r>
            <a:br>
              <a:rPr lang="en-US" altLang="en-US" sz="2300" dirty="0">
                <a:latin typeface="Book Antiqua" charset="0"/>
                <a:ea typeface="Book Antiqua" charset="0"/>
                <a:cs typeface="Book Antiqua" charset="0"/>
                <a:sym typeface="Wingdings" panose="05000000000000000000" pitchFamily="2" charset="2"/>
              </a:rPr>
            </a:br>
            <a:r>
              <a:rPr lang="en-US" altLang="en-US" sz="2300" dirty="0">
                <a:latin typeface="Book Antiqua" charset="0"/>
                <a:ea typeface="Book Antiqua" charset="0"/>
                <a:cs typeface="Book Antiqua" charset="0"/>
                <a:sym typeface="Wingdings" panose="05000000000000000000" pitchFamily="2" charset="2"/>
              </a:rPr>
              <a:t>(in notched specimens this stage may be absent).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There exists a </a:t>
            </a:r>
            <a:r>
              <a:rPr lang="en-IN" sz="2300" u="sng" dirty="0">
                <a:latin typeface="Book Antiqua" charset="0"/>
                <a:ea typeface="Book Antiqua" charset="0"/>
                <a:cs typeface="Book Antiqua" charset="0"/>
              </a:rPr>
              <a:t>threshold value of ΔK</a:t>
            </a: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, below which fatigue cracks </a:t>
            </a:r>
            <a:r>
              <a:rPr lang="en-GB" sz="2300" dirty="0">
                <a:latin typeface="Book Antiqua" charset="0"/>
                <a:ea typeface="Book Antiqua" charset="0"/>
                <a:cs typeface="Book Antiqua" charset="0"/>
              </a:rPr>
              <a:t>will not propagate.</a:t>
            </a:r>
            <a:endParaRPr lang="en-US" sz="2300" dirty="0">
              <a:latin typeface="Book Antiqua" charset="0"/>
              <a:ea typeface="Book Antiqua" charset="0"/>
              <a:cs typeface="Book Antiqua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300" dirty="0">
                <a:latin typeface="Book Antiqua" charset="0"/>
                <a:ea typeface="Book Antiqua" charset="0"/>
                <a:cs typeface="Book Antiqua" charset="0"/>
                <a:sym typeface="Wingdings" panose="05000000000000000000" pitchFamily="2" charset="2"/>
              </a:rPr>
              <a:t>Crack growth is extremely small of the order of nanometers and not uniform over even small distances along the crack front. So, fatigue striations are not formed.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300" dirty="0">
                <a:latin typeface="Book Antiqua" charset="0"/>
                <a:ea typeface="Book Antiqua" charset="0"/>
                <a:cs typeface="Book Antiqua" charset="0"/>
                <a:sym typeface="Wingdings" panose="05000000000000000000" pitchFamily="2" charset="2"/>
              </a:rPr>
              <a:t>Microstructure, mean stress and environment have a large influence.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300" dirty="0">
                <a:latin typeface="Book Antiqua" charset="0"/>
                <a:ea typeface="Book Antiqua" charset="0"/>
                <a:cs typeface="Book Antiqua" charset="0"/>
                <a:sym typeface="Wingdings" panose="05000000000000000000" pitchFamily="2" charset="2"/>
              </a:rPr>
              <a:t>Maximum life of the component is in this region.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For small </a:t>
            </a:r>
            <a:r>
              <a:rPr lang="el-GR" sz="2300" dirty="0">
                <a:latin typeface="Book Antiqua" charset="0"/>
                <a:ea typeface="Book Antiqua" charset="0"/>
                <a:cs typeface="Book Antiqua" charset="0"/>
              </a:rPr>
              <a:t>Δ</a:t>
            </a:r>
            <a:r>
              <a:rPr lang="en-IN" sz="2300" i="1" dirty="0">
                <a:latin typeface="Book Antiqua" charset="0"/>
                <a:ea typeface="Book Antiqua" charset="0"/>
                <a:cs typeface="Book Antiqua" charset="0"/>
              </a:rPr>
              <a:t>K </a:t>
            </a: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crack propagation is difficult to predict since it depends on microstructure and flow properties of the material. Here, the growth may even come to an arrest.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Number of cycles required to initiate a crack and then make it  to grow to a detectable length is known as </a:t>
            </a:r>
            <a:r>
              <a:rPr lang="en-IN" sz="2300" u="sng" dirty="0">
                <a:latin typeface="Book Antiqua" charset="0"/>
                <a:ea typeface="Book Antiqua" charset="0"/>
                <a:cs typeface="Book Antiqua" charset="0"/>
              </a:rPr>
              <a:t>initiation life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4220" y="-84406"/>
            <a:ext cx="4114524" cy="713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Stage 1 – Crack Initiation</a:t>
            </a:r>
          </a:p>
        </p:txBody>
      </p:sp>
    </p:spTree>
    <p:extLst>
      <p:ext uri="{BB962C8B-B14F-4D97-AF65-F5344CB8AC3E}">
        <p14:creationId xmlns:p14="http://schemas.microsoft.com/office/powerpoint/2010/main" val="3232816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401" y="0"/>
            <a:ext cx="10930599" cy="6858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Crack  initiation is by formation of </a:t>
            </a:r>
            <a:r>
              <a:rPr lang="en-IN" sz="2300" b="1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Intrusion</a:t>
            </a: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 and </a:t>
            </a:r>
            <a:r>
              <a:rPr lang="en-IN" sz="2300" b="1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Extrusion.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Yield stress (</a:t>
            </a:r>
            <a:r>
              <a:rPr lang="en-US" altLang="en-US" sz="2300" baseline="-250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y</a:t>
            </a:r>
            <a: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) is the macroscopic yield stress and microscopic yielding </a:t>
            </a:r>
            <a:b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</a:br>
            <a: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(by slip) is initiated at a much lower stress value.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Slip steps are generated by dislocation motion of slip planes.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Slip steps don’t always go away on load reversal (dislocation don’t always reverse their course).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In cyclic loading, due to reversal of slip direction, the surface steps  are created. Further this can lead to extrusions and intrusions.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Intrusions can be caused on the surface, which are like small surface cracks, can act like a notch, which is a stress concentrator and thus lead to crack propagation.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Once a crack forms from these intrusions (due to further cyclic loading), local stress amplification takes place.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Results in surface roughening.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In uniaxial loading this slip usually does not lead to any appreciable effects or damage to the material/component</a:t>
            </a:r>
          </a:p>
          <a:p>
            <a:pPr>
              <a:spcBef>
                <a:spcPct val="0"/>
              </a:spcBef>
              <a:spcAft>
                <a:spcPct val="10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GB" sz="2300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25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86" y="66885"/>
            <a:ext cx="7900167" cy="679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87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7C70995F-D8C5-410A-AA8B-1EE172A294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788581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625582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00353" y="656475"/>
            <a:ext cx="11510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en-US" sz="1600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Picture 7" descr="sli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99" y="0"/>
            <a:ext cx="5139372" cy="35689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sli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1" y="3743693"/>
            <a:ext cx="5576554" cy="29213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sli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35" y="3642336"/>
            <a:ext cx="5100036" cy="306517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slip1">
            <a:extLst>
              <a:ext uri="{FF2B5EF4-FFF2-40B4-BE49-F238E27FC236}">
                <a16:creationId xmlns:a16="http://schemas.microsoft.com/office/drawing/2014/main" id="{E990CBD8-A5D7-A744-BBFB-946310BBF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3" y="11943"/>
            <a:ext cx="4707281" cy="36303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419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779" y="112542"/>
            <a:ext cx="6267765" cy="64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77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03960" y="761872"/>
                <a:ext cx="10515600" cy="5244876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US" altLang="en-US" sz="2300" dirty="0">
                    <a:solidFill>
                      <a:schemeClr val="tx1"/>
                    </a:solidFill>
                    <a:latin typeface="Book Antiqua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Marks faster crack growth of microns per cycle and is dictated by the maximum normal stress present.</a:t>
                </a:r>
              </a:p>
              <a:p>
                <a:pPr algn="just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US" altLang="en-US" sz="2300" dirty="0">
                    <a:latin typeface="Book Antiqua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The important portion of the fatigue failure is the Stage-II crack growth</a:t>
                </a:r>
              </a:p>
              <a:p>
                <a:pPr algn="just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US" sz="2300" dirty="0">
                    <a:latin typeface="Book Antiqua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Crack growth rate is of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IN" sz="2300"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IN" sz="2300"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  <m:t>−4</m:t>
                        </m:r>
                      </m:sup>
                    </m:sSup>
                    <m:r>
                      <a:rPr lang="en-IN" sz="2300"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IN" sz="2300"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mm</m:t>
                    </m:r>
                    <m:r>
                      <a:rPr lang="en-IN" sz="2300"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/</m:t>
                    </m:r>
                    <m:r>
                      <m:rPr>
                        <m:sty m:val="p"/>
                      </m:rPr>
                      <a:rPr lang="en-IN" sz="2300"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cycle</m:t>
                    </m:r>
                  </m:oMath>
                </a14:m>
                <a:r>
                  <a:rPr lang="en-GB" sz="2300" dirty="0">
                    <a:latin typeface="Book Antiqua" charset="0"/>
                    <a:ea typeface="Book Antiqua" charset="0"/>
                    <a:cs typeface="Book Antiqua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IN" sz="2300"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IN" sz="2300"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  <m:t>−2</m:t>
                        </m:r>
                      </m:sup>
                    </m:sSup>
                    <m:r>
                      <a:rPr lang="en-IN" sz="2300"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IN" sz="2300"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mm</m:t>
                    </m:r>
                    <m:r>
                      <a:rPr lang="en-IN" sz="2300"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/</m:t>
                    </m:r>
                    <m:r>
                      <m:rPr>
                        <m:sty m:val="p"/>
                      </m:rPr>
                      <a:rPr lang="en-IN" sz="2300"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cycle</m:t>
                    </m:r>
                  </m:oMath>
                </a14:m>
                <a:endParaRPr lang="en-GB" sz="2300" dirty="0">
                  <a:latin typeface="Book Antiqua" charset="0"/>
                  <a:ea typeface="Book Antiqua" charset="0"/>
                  <a:cs typeface="Book Antiqua" charset="0"/>
                </a:endParaRPr>
              </a:p>
              <a:p>
                <a:pPr algn="just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IN" sz="2300" dirty="0">
                    <a:latin typeface="Book Antiqua" charset="0"/>
                    <a:ea typeface="Book Antiqua" charset="0"/>
                    <a:cs typeface="Book Antiqua" charset="0"/>
                  </a:rPr>
                  <a:t>Paris law is applicable</a:t>
                </a:r>
              </a:p>
              <a:p>
                <a:pPr algn="just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GB" sz="2300" dirty="0">
                    <a:latin typeface="Book Antiqua" charset="0"/>
                    <a:ea typeface="Book Antiqua" charset="0"/>
                    <a:cs typeface="Book Antiqua" charset="0"/>
                  </a:rPr>
                  <a:t>A linear relationship between log(da/</a:t>
                </a:r>
                <a:r>
                  <a:rPr lang="en-GB" sz="2300" dirty="0" err="1">
                    <a:latin typeface="Book Antiqua" charset="0"/>
                    <a:ea typeface="Book Antiqua" charset="0"/>
                    <a:cs typeface="Book Antiqua" charset="0"/>
                  </a:rPr>
                  <a:t>dN</a:t>
                </a:r>
                <a:r>
                  <a:rPr lang="en-GB" sz="2300" dirty="0">
                    <a:latin typeface="Book Antiqua" charset="0"/>
                    <a:ea typeface="Book Antiqua" charset="0"/>
                    <a:cs typeface="Book Antiqua" charset="0"/>
                  </a:rPr>
                  <a:t>) and log(</a:t>
                </a:r>
                <a:r>
                  <a:rPr lang="el-GR" sz="2300" dirty="0">
                    <a:latin typeface="Book Antiqua" charset="0"/>
                    <a:ea typeface="Book Antiqua" charset="0"/>
                    <a:cs typeface="Book Antiqua" charset="0"/>
                  </a:rPr>
                  <a:t>Δ</a:t>
                </a:r>
                <a:r>
                  <a:rPr lang="en-GB" sz="2300" dirty="0">
                    <a:latin typeface="Book Antiqua" charset="0"/>
                    <a:ea typeface="Book Antiqua" charset="0"/>
                    <a:cs typeface="Book Antiqua" charset="0"/>
                  </a:rPr>
                  <a:t>K) in region-II</a:t>
                </a:r>
                <a:endParaRPr lang="en-US" altLang="en-US" sz="2300" dirty="0">
                  <a:solidFill>
                    <a:schemeClr val="tx1"/>
                  </a:solidFill>
                  <a:latin typeface="Book Antiqua" charset="0"/>
                  <a:ea typeface="Book Antiqua" charset="0"/>
                  <a:cs typeface="Book Antiqua" charset="0"/>
                  <a:sym typeface="Symbol" panose="05050102010706020507" pitchFamily="18" charset="2"/>
                </a:endParaRPr>
              </a:p>
              <a:p>
                <a:pPr algn="just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US" altLang="en-US" sz="2300" dirty="0">
                    <a:solidFill>
                      <a:schemeClr val="tx1"/>
                    </a:solidFill>
                    <a:latin typeface="Book Antiqua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Striations characteristic of fatigue crack propagation are seen in this stage (fatigue striations).</a:t>
                </a:r>
              </a:p>
              <a:p>
                <a:pPr algn="just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US" altLang="en-US" sz="2300" dirty="0">
                    <a:solidFill>
                      <a:schemeClr val="tx1"/>
                    </a:solidFill>
                    <a:latin typeface="Book Antiqua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During the compressive portion of the cycle the crack faces tend to close and the blunted crack tends to re-sharpen</a:t>
                </a:r>
              </a:p>
              <a:p>
                <a:pPr algn="just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IN" sz="2300" b="1" dirty="0">
                    <a:solidFill>
                      <a:schemeClr val="tx1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Region where crack growth can be monitored by NDT</a:t>
                </a:r>
                <a:endParaRPr lang="en-GB" sz="2300" b="1" dirty="0">
                  <a:solidFill>
                    <a:schemeClr val="tx1"/>
                  </a:solidFill>
                  <a:latin typeface="Book Antiqua" charset="0"/>
                  <a:ea typeface="Book Antiqua" charset="0"/>
                  <a:cs typeface="Book Antiqua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GB" sz="2300" dirty="0">
                  <a:latin typeface="Book Antiqua" charset="0"/>
                  <a:ea typeface="Book Antiqua" charset="0"/>
                  <a:cs typeface="Book Antiqua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3960" y="761872"/>
                <a:ext cx="10515600" cy="5244876"/>
              </a:xfrm>
              <a:blipFill>
                <a:blip r:embed="rId2"/>
                <a:stretch>
                  <a:fillRect l="-724" r="-724" b="-8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36836" y="292065"/>
            <a:ext cx="371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Stage 2 – Crack Propagation</a:t>
            </a:r>
          </a:p>
        </p:txBody>
      </p:sp>
    </p:spTree>
    <p:extLst>
      <p:ext uri="{BB962C8B-B14F-4D97-AF65-F5344CB8AC3E}">
        <p14:creationId xmlns:p14="http://schemas.microsoft.com/office/powerpoint/2010/main" val="2328527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4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2454" y="111180"/>
            <a:ext cx="107495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Plastic deformation at the crack tip occurs because of high stress    concentration even at very low external loads.</a:t>
            </a:r>
          </a:p>
          <a:p>
            <a:pPr marL="342900" indent="-342900">
              <a:buFont typeface="Wingdings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Plastic deformation is slip of atomic planes due to shear stresses.</a:t>
            </a:r>
          </a:p>
          <a:p>
            <a:pPr marL="342900" indent="-342900">
              <a:buFont typeface="Wingdings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Crack tip blunts due to plastic deformation.</a:t>
            </a:r>
          </a:p>
          <a:p>
            <a:pPr marL="342900" indent="-342900">
              <a:buFont typeface="Wingdings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When loading is removed crack tip becomes sharp.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48" y="2067951"/>
            <a:ext cx="5190751" cy="46625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CA9453-CAA3-F044-98D1-55F0E2FC891D}"/>
              </a:ext>
            </a:extLst>
          </p:cNvPr>
          <p:cNvSpPr/>
          <p:nvPr/>
        </p:nvSpPr>
        <p:spPr>
          <a:xfrm>
            <a:off x="671620" y="2067951"/>
            <a:ext cx="63296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This process is repeated for subsequent load cycles.</a:t>
            </a:r>
          </a:p>
          <a:p>
            <a:pPr marL="342900" indent="-342900">
              <a:buFont typeface="Wingdings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Change in crack length after each cycle will be different.</a:t>
            </a:r>
          </a:p>
          <a:p>
            <a:pPr marL="342900" indent="-342900">
              <a:buFont typeface="Wingdings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Rate of change of ‘change in crack length’ (</a:t>
            </a:r>
            <a:r>
              <a:rPr lang="el-GR" sz="2300" dirty="0">
                <a:latin typeface="Book Antiqua" charset="0"/>
                <a:ea typeface="Book Antiqua" charset="0"/>
                <a:cs typeface="Book Antiqua" charset="0"/>
              </a:rPr>
              <a:t>Δ</a:t>
            </a: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a) will increase after each cycle.</a:t>
            </a:r>
          </a:p>
          <a:p>
            <a:pPr marL="342900" indent="-342900">
              <a:buFont typeface="Wingdings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In fatigue testes inherent flaws grow due to fatigue crack growth mechanism and reach a critical level which leads to fracture.</a:t>
            </a:r>
          </a:p>
          <a:p>
            <a:pPr marL="342900" indent="-342900">
              <a:buFont typeface="Wingdings" charset="2"/>
              <a:buChar char="v"/>
            </a:pPr>
            <a:r>
              <a:rPr lang="en-IN" sz="2300" dirty="0">
                <a:latin typeface="Book Antiqua" charset="0"/>
                <a:ea typeface="Book Antiqua" charset="0"/>
                <a:cs typeface="Book Antiqua" charset="0"/>
              </a:rPr>
              <a:t>S-N curve doesn’t give the information about the life of material with crack when cyclic load is applied.</a:t>
            </a:r>
          </a:p>
        </p:txBody>
      </p:sp>
    </p:spTree>
    <p:extLst>
      <p:ext uri="{BB962C8B-B14F-4D97-AF65-F5344CB8AC3E}">
        <p14:creationId xmlns:p14="http://schemas.microsoft.com/office/powerpoint/2010/main" val="248147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823" y="120977"/>
            <a:ext cx="10364451" cy="682248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 and fatigue load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300766"/>
            <a:ext cx="10363826" cy="4490433"/>
          </a:xfrm>
        </p:spPr>
        <p:txBody>
          <a:bodyPr>
            <a:normAutofit/>
          </a:bodyPr>
          <a:lstStyle/>
          <a:p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Fatigue:</a:t>
            </a:r>
          </a:p>
          <a:p>
            <a:pPr marL="0" indent="0"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defined a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phenomenon of failure of component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 fatigue 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IN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having le</a:t>
            </a:r>
            <a:r>
              <a:rPr lang="en-IN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yield 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trength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(ductile material) or le</a:t>
            </a:r>
            <a:r>
              <a:rPr lang="en-IN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ultimate 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trength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(brittle material).</a:t>
            </a:r>
          </a:p>
          <a:p>
            <a:pPr marL="0" indent="0">
              <a:buNone/>
            </a:pP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 load:</a:t>
            </a:r>
          </a:p>
          <a:p>
            <a:pPr marL="0" indent="0"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 load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defined a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load who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magnitude or direction or both magnitude and direction change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w.r.t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time and repeatedly applied.</a:t>
            </a:r>
            <a:endParaRPr lang="en-IN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85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" y="0"/>
            <a:ext cx="7011572" cy="650358"/>
          </a:xfrm>
        </p:spPr>
        <p:txBody>
          <a:bodyPr>
            <a:normAutofit/>
          </a:bodyPr>
          <a:lstStyle/>
          <a:p>
            <a:r>
              <a:rPr lang="en-IN" sz="3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STRIATIONS</a:t>
            </a:r>
            <a:endParaRPr lang="en-GB" sz="3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3960" y="650358"/>
            <a:ext cx="10515600" cy="58348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IN" sz="2300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Very tiny closely spaced ridges that identify the tip of the crack at some point in time.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Ridges are formed due to repeated opening and closing.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Cannot be seen by naked eyes.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Each striation is produced by one cycle of stress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	(</a:t>
            </a: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One </a:t>
            </a:r>
            <a:r>
              <a:rPr lang="el-GR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Δ</a:t>
            </a: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a corresponds to formation of one striation).</a:t>
            </a:r>
            <a:endParaRPr lang="en-GB" sz="2300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  <a:sym typeface="Symbol" panose="05050102010706020507" pitchFamily="18" charset="2"/>
              </a:rPr>
              <a:t>Sometimes these striations are difficult to detect and hence if striations are not found it does not imply that fatigue crack propagation was absent.</a:t>
            </a:r>
            <a:endParaRPr lang="en-IN" sz="2300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Very long crack growth may happen due to overload.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Depends on composition of the material.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231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5" y="1212398"/>
            <a:ext cx="5750851" cy="475230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r="2341" b="6328"/>
          <a:stretch/>
        </p:blipFill>
        <p:spPr>
          <a:xfrm>
            <a:off x="5992836" y="1200774"/>
            <a:ext cx="6049109" cy="470765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82D1B9A-09E9-0A44-BBB8-AF4564CF1FE2}"/>
              </a:ext>
            </a:extLst>
          </p:cNvPr>
          <p:cNvSpPr txBox="1">
            <a:spLocks/>
          </p:cNvSpPr>
          <p:nvPr/>
        </p:nvSpPr>
        <p:spPr>
          <a:xfrm>
            <a:off x="6203852" y="734766"/>
            <a:ext cx="5726723" cy="562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Fatigue striations in a steel component</a:t>
            </a:r>
            <a:endParaRPr lang="en-IN" sz="2300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63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16" y="92738"/>
            <a:ext cx="10515600" cy="860317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chemeClr val="tx1"/>
                </a:solidFill>
              </a:rPr>
              <a:t>BEACHMARK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873" y="522898"/>
            <a:ext cx="11307429" cy="49792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Macroscopically visible and formed when the fatigue crack growth is interrupted.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These are also known as clam shells or crack-stop lines.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If machine run for some hours and then stop for one day - all these cases specimen carries signature.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These will not be present if the part is operated continuously or with only brief interruption in service.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IN" sz="2300" dirty="0" err="1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Beachmarks</a:t>
            </a:r>
            <a:r>
              <a:rPr lang="en-IN" sz="23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 must not be confused with striations, although they frequently are present on the same crack surface; there may be thousands of microscopic striations between each pair of macroscopic beach marks</a:t>
            </a:r>
            <a:endParaRPr lang="en-GB" sz="2300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19" y="4204966"/>
            <a:ext cx="3236962" cy="2589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1" b="16567"/>
          <a:stretch/>
        </p:blipFill>
        <p:spPr>
          <a:xfrm>
            <a:off x="5076193" y="4204966"/>
            <a:ext cx="6557790" cy="26902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89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1" y="128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000" b="1" dirty="0">
                <a:latin typeface="Segoe UI" panose="020B0502040204020203" pitchFamily="34" charset="0"/>
                <a:cs typeface="Segoe UI" panose="020B0502040204020203" pitchFamily="34" charset="0"/>
              </a:rPr>
              <a:t>Stage 3 – Failure</a:t>
            </a:r>
            <a:br>
              <a:rPr lang="en-IN" sz="3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8129" y="1187662"/>
                <a:ext cx="7526216" cy="5144045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30000"/>
                  </a:lnSpc>
                  <a:buFont typeface="Wingdings" panose="05000000000000000000" pitchFamily="2" charset="2"/>
                  <a:buChar char="v"/>
                </a:pPr>
                <a:r>
                  <a:rPr lang="en-IN" sz="2300" dirty="0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</a:rPr>
                  <a:t>Crack growth rate is very high of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IN" sz="23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IN" sz="23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IN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IN" sz="23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IN" sz="23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mm</m:t>
                    </m:r>
                    <m:r>
                      <a:rPr lang="en-IN" sz="23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/</m:t>
                    </m:r>
                    <m:r>
                      <m:rPr>
                        <m:sty m:val="p"/>
                      </m:rPr>
                      <a:rPr lang="en-IN" sz="23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cycle</m:t>
                    </m:r>
                  </m:oMath>
                </a14:m>
                <a:r>
                  <a:rPr lang="en-GB" sz="2300" dirty="0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IN" sz="23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IN" sz="23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IN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Book Antiqua" charset="0"/>
                            <a:cs typeface="Book Antiqua" charset="0"/>
                            <a:sym typeface="Symbol" panose="05050102010706020507" pitchFamily="18" charset="2"/>
                          </a:rPr>
                          <m:t>1</m:t>
                        </m:r>
                      </m:sup>
                    </m:sSup>
                    <m:r>
                      <a:rPr lang="en-IN" sz="23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IN" sz="23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mm</m:t>
                    </m:r>
                    <m:r>
                      <a:rPr lang="en-IN" sz="23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/</m:t>
                    </m:r>
                    <m:r>
                      <m:rPr>
                        <m:sty m:val="p"/>
                      </m:rPr>
                      <a:rPr lang="en-IN" sz="23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Book Antiqua" charset="0"/>
                        <a:cs typeface="Book Antiqua" charset="0"/>
                        <a:sym typeface="Symbol" panose="05050102010706020507" pitchFamily="18" charset="2"/>
                      </a:rPr>
                      <m:t>cycle</m:t>
                    </m:r>
                  </m:oMath>
                </a14:m>
                <a:r>
                  <a:rPr lang="en-GB" sz="2300" dirty="0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buFont typeface="Wingdings" panose="05000000000000000000" pitchFamily="2" charset="2"/>
                  <a:buChar char="v"/>
                </a:pPr>
                <a:r>
                  <a:rPr lang="en-US" altLang="en-US" sz="2300" dirty="0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Unstable crack growth leading to catastrophic failure of the material (as </a:t>
                </a:r>
                <a:r>
                  <a:rPr lang="en-US" altLang="en-US" sz="2300" dirty="0" err="1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2300" baseline="-25000" dirty="0" err="1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max</a:t>
                </a:r>
                <a:r>
                  <a:rPr lang="en-US" altLang="en-US" sz="2300" dirty="0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 exceeds the K</a:t>
                </a:r>
                <a:r>
                  <a:rPr lang="en-US" altLang="en-US" sz="2300" baseline="-25000" dirty="0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c </a:t>
                </a:r>
                <a:r>
                  <a:rPr lang="en-US" altLang="en-US" sz="2300" dirty="0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  <a:sym typeface="Symbol" panose="05050102010706020507" pitchFamily="18" charset="2"/>
                  </a:rPr>
                  <a:t>of the material).</a:t>
                </a:r>
                <a:endParaRPr lang="en-GB" sz="2300" dirty="0">
                  <a:solidFill>
                    <a:schemeClr val="tx1"/>
                  </a:solidFill>
                  <a:latin typeface="Book Antiqua" panose="02040602050305030304" pitchFamily="18" charset="0"/>
                  <a:ea typeface="Book Antiqua" charset="0"/>
                  <a:cs typeface="Book Antiqua" charset="0"/>
                </a:endParaRPr>
              </a:p>
              <a:p>
                <a:pPr algn="just">
                  <a:lnSpc>
                    <a:spcPct val="130000"/>
                  </a:lnSpc>
                  <a:buFont typeface="Wingdings" panose="05000000000000000000" pitchFamily="2" charset="2"/>
                  <a:buChar char="v"/>
                </a:pPr>
                <a:r>
                  <a:rPr lang="en-IN" sz="2300" dirty="0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</a:rPr>
                  <a:t>Crack runs through entire grain in one cycle.</a:t>
                </a:r>
              </a:p>
              <a:p>
                <a:pPr algn="just">
                  <a:lnSpc>
                    <a:spcPct val="130000"/>
                  </a:lnSpc>
                  <a:buFont typeface="Wingdings" panose="05000000000000000000" pitchFamily="2" charset="2"/>
                  <a:buChar char="v"/>
                </a:pPr>
                <a:r>
                  <a:rPr lang="en-IN" sz="2300" dirty="0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</a:rPr>
                  <a:t>Microstructure, mean stress and thickness have large influence.</a:t>
                </a:r>
              </a:p>
              <a:p>
                <a:pPr algn="just">
                  <a:lnSpc>
                    <a:spcPct val="130000"/>
                  </a:lnSpc>
                  <a:buFont typeface="Wingdings" panose="05000000000000000000" pitchFamily="2" charset="2"/>
                  <a:buChar char="v"/>
                </a:pPr>
                <a:r>
                  <a:rPr lang="en-IN" sz="2300" dirty="0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</a:rPr>
                  <a:t>Environment does not play a significant role.</a:t>
                </a:r>
              </a:p>
              <a:p>
                <a:pPr algn="just">
                  <a:lnSpc>
                    <a:spcPct val="130000"/>
                  </a:lnSpc>
                  <a:buFont typeface="Wingdings" panose="05000000000000000000" pitchFamily="2" charset="2"/>
                  <a:buChar char="v"/>
                </a:pPr>
                <a:r>
                  <a:rPr lang="en-IN" sz="2300" dirty="0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</a:rPr>
                  <a:t>Component need to be discarded if crack growth reaches this stage.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en-IN" sz="2300" dirty="0">
                    <a:solidFill>
                      <a:schemeClr val="tx1"/>
                    </a:solidFill>
                    <a:latin typeface="Book Antiqua" panose="02040602050305030304" pitchFamily="18" charset="0"/>
                    <a:ea typeface="Book Antiqua" charset="0"/>
                    <a:cs typeface="Book Antiqua" charset="0"/>
                  </a:rPr>
                  <a:t> </a:t>
                </a:r>
                <a:endParaRPr lang="en-GB" sz="2300" dirty="0">
                  <a:solidFill>
                    <a:schemeClr val="tx1"/>
                  </a:solidFill>
                  <a:latin typeface="Book Antiqua" panose="02040602050305030304" pitchFamily="18" charset="0"/>
                  <a:ea typeface="Book Antiqua" charset="0"/>
                  <a:cs typeface="Book Antiqua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8129" y="1187662"/>
                <a:ext cx="7526216" cy="5144045"/>
              </a:xfrm>
              <a:blipFill>
                <a:blip r:embed="rId2"/>
                <a:stretch>
                  <a:fillRect l="-1012" r="-1180" b="-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abydN vs delt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2" y="1032918"/>
            <a:ext cx="3595688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95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17" y="621374"/>
            <a:ext cx="9290216" cy="6102985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03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8885" y="19776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IN" sz="5000" b="1" spc="600" dirty="0">
                <a:latin typeface="Book Antiqua" panose="02040602050305030304" pitchFamily="18" charset="0"/>
              </a:rPr>
              <a:t>Creep</a:t>
            </a:r>
            <a:endParaRPr lang="en-US" sz="5000" b="1" spc="600" dirty="0">
              <a:latin typeface="Book Antiqua" panose="0204060205030503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C65B02-4D25-4846-B941-E5D5F80AFBB5}"/>
              </a:ext>
            </a:extLst>
          </p:cNvPr>
          <p:cNvSpPr txBox="1">
            <a:spLocks/>
          </p:cNvSpPr>
          <p:nvPr/>
        </p:nvSpPr>
        <p:spPr>
          <a:xfrm>
            <a:off x="1266092" y="1340768"/>
            <a:ext cx="10058400" cy="42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Creep is a time-dependent process where a material under an applied stress exhibits a dimensional change at elevated  temperature.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Ex.: Turbine rotors, high pressure pipe lines, beams in the roof of building.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Can result in fracture without increasing the load.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Creep is dominant at higher temperature.</a:t>
            </a:r>
          </a:p>
          <a:p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8964AB-D685-8842-A725-BD2877ECE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634" y="4257822"/>
            <a:ext cx="9706708" cy="190382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Elevated temperature means T &gt; 0.40 T</a:t>
            </a:r>
            <a:r>
              <a:rPr lang="en-GB" sz="1200" dirty="0">
                <a:solidFill>
                  <a:schemeClr val="tx1"/>
                </a:solidFill>
                <a:latin typeface="Book Antiqua" panose="02040602050305030304" pitchFamily="18" charset="0"/>
              </a:rPr>
              <a:t>M</a:t>
            </a: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buNone/>
            </a:pP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                                               </a:t>
            </a:r>
            <a:r>
              <a:rPr lang="en-GB" sz="2000" dirty="0">
                <a:solidFill>
                  <a:schemeClr val="tx1"/>
                </a:solidFill>
                <a:latin typeface="Book Antiqua" panose="02040602050305030304" pitchFamily="18" charset="0"/>
              </a:rPr>
              <a:t>T</a:t>
            </a:r>
            <a:r>
              <a:rPr lang="en-GB" sz="1200" dirty="0">
                <a:solidFill>
                  <a:schemeClr val="tx1"/>
                </a:solidFill>
                <a:latin typeface="Book Antiqua" panose="02040602050305030304" pitchFamily="18" charset="0"/>
              </a:rPr>
              <a:t>M</a:t>
            </a:r>
            <a:r>
              <a:rPr lang="en-GB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 = Melting </a:t>
            </a:r>
            <a:r>
              <a:rPr lang="en-GB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temprature</a:t>
            </a:r>
            <a:endParaRPr lang="en-GB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For amorphous polymers ,room temperature is enough for creep.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84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Book Antiqua" panose="02040602050305030304" pitchFamily="18" charset="0"/>
              </a:rPr>
              <a:t>MECHANISMS OF CREEP</a:t>
            </a:r>
            <a:endParaRPr lang="en-US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Different mechanisms are responsible for creep. </a:t>
            </a:r>
          </a:p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It depends on the materials, type of loading  and temperature conditions. 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The mechanisms  include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C8C26E-571E-9E47-992D-9867B8C767E8}"/>
              </a:ext>
            </a:extLst>
          </p:cNvPr>
          <p:cNvSpPr/>
          <p:nvPr/>
        </p:nvSpPr>
        <p:spPr>
          <a:xfrm>
            <a:off x="3371556" y="4416308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300" dirty="0">
                <a:latin typeface="Book Antiqua" panose="02040602050305030304" pitchFamily="18" charset="0"/>
              </a:rPr>
              <a:t>Stress-assisted vacancy diffusion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300" dirty="0">
                <a:latin typeface="Book Antiqua" panose="02040602050305030304" pitchFamily="18" charset="0"/>
              </a:rPr>
              <a:t>Grain boundary sliding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300" dirty="0">
                <a:latin typeface="Book Antiqua" panose="02040602050305030304" pitchFamily="18" charset="0"/>
              </a:rPr>
              <a:t>Dislocation Glide </a:t>
            </a:r>
          </a:p>
        </p:txBody>
      </p:sp>
    </p:spTree>
    <p:extLst>
      <p:ext uri="{BB962C8B-B14F-4D97-AF65-F5344CB8AC3E}">
        <p14:creationId xmlns:p14="http://schemas.microsoft.com/office/powerpoint/2010/main" val="2802320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4176" y="1029260"/>
            <a:ext cx="3457824" cy="480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746064" cy="114300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tx1"/>
                </a:solidFill>
                <a:latin typeface="Book Antiqua" panose="02040602050305030304" pitchFamily="18" charset="0"/>
              </a:rPr>
              <a:t>VACANCY DIFFUSION</a:t>
            </a:r>
            <a:endParaRPr 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98" y="1417638"/>
            <a:ext cx="8212284" cy="4800600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Atoms have high diffusion tendency at high temperature.</a:t>
            </a:r>
          </a:p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Atoms diffuses towards the direction parallel to the  tensile stress axis.</a:t>
            </a:r>
          </a:p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Vacancies diffuses towards the direction perpendicular to the tensile stress axis.</a:t>
            </a:r>
          </a:p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Grains elongates in the direction of tensile stress.</a:t>
            </a:r>
          </a:p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This is example for substitutional diffusion (does not obey </a:t>
            </a:r>
            <a:r>
              <a:rPr lang="en-IN" sz="2400" dirty="0" err="1">
                <a:solidFill>
                  <a:schemeClr val="tx1"/>
                </a:solidFill>
                <a:latin typeface="Book Antiqua" panose="02040602050305030304" pitchFamily="18" charset="0"/>
              </a:rPr>
              <a:t>Ficks</a:t>
            </a:r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Law)</a:t>
            </a:r>
          </a:p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Elongation obtained by diffusion and not by dislocation.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40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in-boundary-sliding-ensures-the-compatibility-of-grains-which-would-be-violated-i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5237" y="1264555"/>
            <a:ext cx="4857302" cy="4116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chemeClr val="tx1"/>
                </a:solidFill>
                <a:latin typeface="Book Antiqua" panose="02040602050305030304" pitchFamily="18" charset="0"/>
              </a:rPr>
              <a:t>GRAIN BOUNDARY SLIDING</a:t>
            </a:r>
            <a:endParaRPr 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006" y="1584960"/>
            <a:ext cx="6509231" cy="3777622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Grain boundary become weaker at high temperature (above 0.5T</a:t>
            </a:r>
            <a:r>
              <a:rPr lang="en-IN" dirty="0">
                <a:solidFill>
                  <a:schemeClr val="tx1"/>
                </a:solidFill>
                <a:latin typeface="Book Antiqua" panose="02040602050305030304" pitchFamily="18" charset="0"/>
              </a:rPr>
              <a:t>m</a:t>
            </a:r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).</a:t>
            </a:r>
          </a:p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Behave like a viscous liquid</a:t>
            </a:r>
          </a:p>
          <a:p>
            <a:pPr>
              <a:buNone/>
            </a:pPr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   separating neighbouring grains.</a:t>
            </a:r>
          </a:p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Under the stress, the grains will slide over grain boundary.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4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Book Antiqua" panose="02040602050305030304" pitchFamily="18" charset="0"/>
              </a:rPr>
              <a:t>CREEP TEST</a:t>
            </a:r>
            <a:br>
              <a:rPr lang="en-GB" b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279" y="971670"/>
            <a:ext cx="7498080" cy="4800600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To determine the change in the deformation of materials when stressed below yield point.</a:t>
            </a:r>
          </a:p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Carried out at constant temperature with the help of electric furnace.</a:t>
            </a:r>
          </a:p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Dead load applied.</a:t>
            </a:r>
          </a:p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Same specimen as used in Tensile test.</a:t>
            </a:r>
          </a:p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Strain measured with strain gauge or extensometer.</a:t>
            </a:r>
          </a:p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Strain is plotted with time.</a:t>
            </a:r>
          </a:p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Test usually ends with rupture (creep failure).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7735" y="1782319"/>
            <a:ext cx="3903060" cy="289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310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013" y="114725"/>
            <a:ext cx="10364451" cy="8496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Fatigue failure 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22604" y="1468191"/>
            <a:ext cx="10290354" cy="491972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8411215" y="1468191"/>
            <a:ext cx="3501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 off the trunk bit by bit with the saw until the groove becomes large so that the tree can be pulled down easily with a rope.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is slow but repeated action makes it fall.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5" y="1306827"/>
            <a:ext cx="7983860" cy="53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08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457" y="624110"/>
            <a:ext cx="8911687" cy="1280890"/>
          </a:xfrm>
        </p:spPr>
        <p:txBody>
          <a:bodyPr/>
          <a:lstStyle/>
          <a:p>
            <a:r>
              <a:rPr lang="en-GB" b="1" dirty="0">
                <a:latin typeface="Book Antiqua" panose="02040602050305030304" pitchFamily="18" charset="0"/>
              </a:rPr>
              <a:t>Creep Testing Machine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5392" r="8045"/>
          <a:stretch/>
        </p:blipFill>
        <p:spPr bwMode="auto">
          <a:xfrm>
            <a:off x="7048768" y="1264555"/>
            <a:ext cx="4908770" cy="540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4209" r="3171"/>
          <a:stretch/>
        </p:blipFill>
        <p:spPr bwMode="auto">
          <a:xfrm>
            <a:off x="368211" y="1264555"/>
            <a:ext cx="5891913" cy="540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67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051" y="702845"/>
            <a:ext cx="8911687" cy="128089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tx1"/>
                </a:solidFill>
                <a:latin typeface="Book Antiqua" panose="02040602050305030304" pitchFamily="18" charset="0"/>
              </a:rPr>
              <a:t>CREEP CURVE</a:t>
            </a:r>
            <a:endParaRPr 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576" y="1327196"/>
            <a:ext cx="6587120" cy="542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477CB9-E170-5948-A6E7-66233F4B8CF1}"/>
              </a:ext>
            </a:extLst>
          </p:cNvPr>
          <p:cNvSpPr txBox="1">
            <a:spLocks/>
          </p:cNvSpPr>
          <p:nvPr/>
        </p:nvSpPr>
        <p:spPr>
          <a:xfrm>
            <a:off x="6639948" y="604369"/>
            <a:ext cx="5641144" cy="610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Primary Creep:</a:t>
            </a: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b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Slope (creep rate) decreases with time due to work hardening.</a:t>
            </a:r>
          </a:p>
          <a:p>
            <a:endParaRPr lang="en-GB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Secondary Creep:</a:t>
            </a: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b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Steady-state i.e., constant slope. </a:t>
            </a:r>
            <a:b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Rate of straining is constant. </a:t>
            </a:r>
            <a:b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Balance of work-hardening and recovery. </a:t>
            </a:r>
          </a:p>
          <a:p>
            <a:endParaRPr lang="en-GB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Tertiary Creep:</a:t>
            </a: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b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Slope (creep rate) increases with time. </a:t>
            </a:r>
            <a:b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Formation of internal cracks, voids, grain boundary, separation, necking, etc.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51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984" y="66631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latin typeface="Book Antiqua" panose="02040602050305030304" pitchFamily="18" charset="0"/>
              </a:rPr>
              <a:t>Creep with increasing stress or temperature </a:t>
            </a:r>
            <a:br>
              <a:rPr lang="en-GB" b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" y="1905000"/>
            <a:ext cx="8915400" cy="377762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The instantaneous strain increases.</a:t>
            </a:r>
          </a:p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The steady-state creep rate increases.</a:t>
            </a:r>
          </a:p>
          <a:p>
            <a:r>
              <a:rPr lang="en-GB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The time to rupture decrease.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556" y="1391167"/>
            <a:ext cx="6307444" cy="53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016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254" y="666314"/>
            <a:ext cx="8911687" cy="128089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tx1"/>
                </a:solidFill>
                <a:latin typeface="Book Antiqua" panose="02040602050305030304" pitchFamily="18" charset="0"/>
              </a:rPr>
              <a:t>PREVENTION OF CREEP</a:t>
            </a:r>
            <a:endParaRPr 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48" y="1444282"/>
            <a:ext cx="10437471" cy="3549749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Materials having high thermal stability and higher melting point resist creep.</a:t>
            </a:r>
          </a:p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A fine grained material resist dislocation.</a:t>
            </a:r>
          </a:p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A coarse grained material exhibit better creep resistance. This is because of more resistance to grain boundary sliding.</a:t>
            </a:r>
          </a:p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Precipitation hardening alloys improve creep resistance.</a:t>
            </a:r>
          </a:p>
          <a:p>
            <a:r>
              <a:rPr lang="en-IN" sz="2400" dirty="0">
                <a:solidFill>
                  <a:schemeClr val="tx1"/>
                </a:solidFill>
                <a:latin typeface="Book Antiqua" panose="02040602050305030304" pitchFamily="18" charset="0"/>
              </a:rPr>
              <a:t>Dispersion hardening also improves creep resistance.</a:t>
            </a:r>
          </a:p>
        </p:txBody>
      </p:sp>
    </p:spTree>
    <p:extLst>
      <p:ext uri="{BB962C8B-B14F-4D97-AF65-F5344CB8AC3E}">
        <p14:creationId xmlns:p14="http://schemas.microsoft.com/office/powerpoint/2010/main" val="61237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47870"/>
            <a:ext cx="10364451" cy="617855"/>
          </a:xfrm>
        </p:spPr>
        <p:txBody>
          <a:bodyPr>
            <a:normAutofit fontScale="90000"/>
          </a:bodyPr>
          <a:lstStyle/>
          <a:p>
            <a:r>
              <a:rPr lang="en-US" dirty="0"/>
              <a:t>Axle</a:t>
            </a:r>
            <a:r>
              <a:rPr lang="en-IN" dirty="0"/>
              <a:t>s</a:t>
            </a:r>
            <a:r>
              <a:rPr lang="en-US" dirty="0"/>
              <a:t> and </a:t>
            </a:r>
            <a:r>
              <a:rPr lang="en-IN" dirty="0"/>
              <a:t>s</a:t>
            </a:r>
            <a:r>
              <a:rPr lang="en-US" dirty="0"/>
              <a:t>haft</a:t>
            </a:r>
            <a:r>
              <a:rPr lang="en-IN" dirty="0"/>
              <a:t>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29" y="1253187"/>
            <a:ext cx="3577307" cy="297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476" y="1253188"/>
            <a:ext cx="3427747" cy="3082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397" y="1253188"/>
            <a:ext cx="4354928" cy="3082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7638" y="4631870"/>
            <a:ext cx="10260587" cy="174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Shafts are designed to carry torque, but lateral loads, which generate</a:t>
            </a:r>
          </a:p>
          <a:p>
            <a:pPr>
              <a:lnSpc>
                <a:spcPct val="114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bending moments, cannot be avoided. Consequently, a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shaft surface which is aligned parallel to the axis is subjected to tensile and compressive stresses in every rotation</a:t>
            </a:r>
          </a:p>
        </p:txBody>
      </p:sp>
    </p:spTree>
    <p:extLst>
      <p:ext uri="{BB962C8B-B14F-4D97-AF65-F5344CB8AC3E}">
        <p14:creationId xmlns:p14="http://schemas.microsoft.com/office/powerpoint/2010/main" val="376525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092" y="603495"/>
            <a:ext cx="10364451" cy="79732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Airplane wing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141" y="1400822"/>
            <a:ext cx="7228819" cy="4142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7298" y="1808785"/>
            <a:ext cx="37122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newly developed airplane before the flight test, the entire wing is experimentally tested to fluctuating wind loads, simulated in the laboratory, till it fails.</a:t>
            </a:r>
          </a:p>
        </p:txBody>
      </p:sp>
    </p:spTree>
    <p:extLst>
      <p:ext uri="{BB962C8B-B14F-4D97-AF65-F5344CB8AC3E}">
        <p14:creationId xmlns:p14="http://schemas.microsoft.com/office/powerpoint/2010/main" val="108724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988" y="559523"/>
            <a:ext cx="10364451" cy="73833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Airplane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elage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22" y="1297858"/>
            <a:ext cx="8052921" cy="4481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0323" y="1297859"/>
            <a:ext cx="35101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Owing to a fatigue crack growth nucleated near an opening in its fuselage.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fuselage of a plane is subjected to one cycle of pressure per flight because at high altitude the air pressure is increased inside to make it comfortable for the passengers.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726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228" y="618518"/>
            <a:ext cx="10364451" cy="871069"/>
          </a:xfrm>
        </p:spPr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cycle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terminology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489587"/>
            <a:ext cx="10363826" cy="5088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kinds of fatigue loads,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amplitude load:- loads on locomotive axles</a:t>
            </a:r>
          </a:p>
          <a:p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Variable amplitude load: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Fluctuating wind load on a wing of an airplane</a:t>
            </a:r>
          </a:p>
          <a:p>
            <a:endParaRPr lang="en-IN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cycle:</a:t>
            </a:r>
          </a:p>
          <a:p>
            <a:pPr marL="0" indent="0"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smallest portion of stress-time plot which is repeated periodically and identically.</a:t>
            </a:r>
            <a:endParaRPr lang="en-IN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5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956" y="618518"/>
            <a:ext cx="10364451" cy="856322"/>
          </a:xfrm>
        </p:spPr>
        <p:txBody>
          <a:bodyPr/>
          <a:lstStyle/>
          <a:p>
            <a:r>
              <a:rPr lang="en-US" dirty="0"/>
              <a:t>Constant amplitude loading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606" y="1474840"/>
            <a:ext cx="9335730" cy="51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1631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{529A803A-8987-1B4B-81EC-FCE88FBDB5C5}tf10001069</Template>
  <TotalTime>612</TotalTime>
  <Words>2536</Words>
  <Application>Microsoft Macintosh PowerPoint</Application>
  <PresentationFormat>Widescreen</PresentationFormat>
  <Paragraphs>230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Book Antiqua</vt:lpstr>
      <vt:lpstr>Cambria Math</vt:lpstr>
      <vt:lpstr>Century Gothic</vt:lpstr>
      <vt:lpstr>Segoe UI</vt:lpstr>
      <vt:lpstr>Symbol</vt:lpstr>
      <vt:lpstr>Times New Roman</vt:lpstr>
      <vt:lpstr>Wingdings</vt:lpstr>
      <vt:lpstr>Wingdings 3</vt:lpstr>
      <vt:lpstr>Wisp</vt:lpstr>
      <vt:lpstr>Fatigue Failure of Materials</vt:lpstr>
      <vt:lpstr>Introduction to fatigue failures</vt:lpstr>
      <vt:lpstr>Fatigue and fatigue load</vt:lpstr>
      <vt:lpstr>Examples of Fatigue failure </vt:lpstr>
      <vt:lpstr>Axles and shafts</vt:lpstr>
      <vt:lpstr>Airplane wings</vt:lpstr>
      <vt:lpstr>Airplane fuselage</vt:lpstr>
      <vt:lpstr>Stress cycles terminology</vt:lpstr>
      <vt:lpstr>Constant amplitude loading</vt:lpstr>
      <vt:lpstr>PowerPoint Presentation</vt:lpstr>
      <vt:lpstr>PowerPoint Presentation</vt:lpstr>
      <vt:lpstr>PowerPoint Presentation</vt:lpstr>
      <vt:lpstr>S-N Curve</vt:lpstr>
      <vt:lpstr>S-N curve for steel with endurance limit</vt:lpstr>
      <vt:lpstr>S-N curve for non ferrous metals with no endurance limit</vt:lpstr>
      <vt:lpstr>PowerPoint Presentation</vt:lpstr>
      <vt:lpstr>Limitations of s-n curve</vt:lpstr>
      <vt:lpstr>Project analysis slide 3</vt:lpstr>
      <vt:lpstr>Project analysis slide 3</vt:lpstr>
      <vt:lpstr>PowerPoint Presentation</vt:lpstr>
      <vt:lpstr>Project analysis slide 5</vt:lpstr>
      <vt:lpstr>Project analysis slide 6</vt:lpstr>
      <vt:lpstr>Project analysis slide 7</vt:lpstr>
      <vt:lpstr>PowerPoint Presentation</vt:lpstr>
      <vt:lpstr>Project analysis slide 8</vt:lpstr>
      <vt:lpstr>Project analysis slide 10</vt:lpstr>
      <vt:lpstr>PowerPoint Presentation</vt:lpstr>
      <vt:lpstr>PowerPoint Presentation</vt:lpstr>
      <vt:lpstr>Project analysis slide 4</vt:lpstr>
      <vt:lpstr>STRIATIONS</vt:lpstr>
      <vt:lpstr>PowerPoint Presentation</vt:lpstr>
      <vt:lpstr>BEACHMARK</vt:lpstr>
      <vt:lpstr>Stage 3 – Failure </vt:lpstr>
      <vt:lpstr>PowerPoint Presentation</vt:lpstr>
      <vt:lpstr>Creep</vt:lpstr>
      <vt:lpstr>MECHANISMS OF CREEP</vt:lpstr>
      <vt:lpstr>VACANCY DIFFUSION</vt:lpstr>
      <vt:lpstr>GRAIN BOUNDARY SLIDING</vt:lpstr>
      <vt:lpstr>CREEP TEST </vt:lpstr>
      <vt:lpstr>Creep Testing Machine</vt:lpstr>
      <vt:lpstr>CREEP CURVE</vt:lpstr>
      <vt:lpstr>Creep with increasing stress or temperature  </vt:lpstr>
      <vt:lpstr>PREVENTION OF CREEP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Fatigue failure of materials</dc:title>
  <dc:creator>ashok</dc:creator>
  <cp:lastModifiedBy>Microsoft Office User</cp:lastModifiedBy>
  <cp:revision>102</cp:revision>
  <dcterms:created xsi:type="dcterms:W3CDTF">2019-03-24T04:55:41Z</dcterms:created>
  <dcterms:modified xsi:type="dcterms:W3CDTF">2020-03-29T13:29:41Z</dcterms:modified>
</cp:coreProperties>
</file>